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notesMasterIdLst>
    <p:notesMasterId r:id="rId28"/>
  </p:notesMasterIdLst>
  <p:sldIdLst>
    <p:sldId id="256" r:id="rId2"/>
    <p:sldId id="271" r:id="rId3"/>
    <p:sldId id="282" r:id="rId4"/>
    <p:sldId id="272" r:id="rId5"/>
    <p:sldId id="273" r:id="rId6"/>
    <p:sldId id="274" r:id="rId7"/>
    <p:sldId id="283" r:id="rId8"/>
    <p:sldId id="276" r:id="rId9"/>
    <p:sldId id="277" r:id="rId10"/>
    <p:sldId id="290" r:id="rId11"/>
    <p:sldId id="284" r:id="rId12"/>
    <p:sldId id="275" r:id="rId13"/>
    <p:sldId id="278" r:id="rId14"/>
    <p:sldId id="279" r:id="rId15"/>
    <p:sldId id="280" r:id="rId16"/>
    <p:sldId id="281" r:id="rId17"/>
    <p:sldId id="285" r:id="rId18"/>
    <p:sldId id="286" r:id="rId19"/>
    <p:sldId id="292" r:id="rId20"/>
    <p:sldId id="287" r:id="rId21"/>
    <p:sldId id="293" r:id="rId22"/>
    <p:sldId id="294" r:id="rId23"/>
    <p:sldId id="288" r:id="rId24"/>
    <p:sldId id="289" r:id="rId25"/>
    <p:sldId id="291" r:id="rId26"/>
    <p:sldId id="295" r:id="rId2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0837F97E-44E6-40E6-A4E8-ECF51B92747A}">
          <p14:sldIdLst>
            <p14:sldId id="256"/>
            <p14:sldId id="271"/>
          </p14:sldIdLst>
        </p14:section>
        <p14:section name="Introduction" id="{BC6755B1-A8E0-4B00-916B-62A06E7431F5}">
          <p14:sldIdLst>
            <p14:sldId id="282"/>
            <p14:sldId id="272"/>
            <p14:sldId id="273"/>
            <p14:sldId id="274"/>
          </p14:sldIdLst>
        </p14:section>
        <p14:section name="DQN" id="{7EA13F71-9A08-45CA-9808-8231AD5C3C9D}">
          <p14:sldIdLst>
            <p14:sldId id="283"/>
            <p14:sldId id="276"/>
            <p14:sldId id="277"/>
            <p14:sldId id="290"/>
          </p14:sldIdLst>
        </p14:section>
        <p14:section name="Sample Code" id="{4E641C87-221F-4D83-AEC0-60310FFC016F}">
          <p14:sldIdLst>
            <p14:sldId id="284"/>
            <p14:sldId id="275"/>
            <p14:sldId id="278"/>
            <p14:sldId id="279"/>
            <p14:sldId id="280"/>
            <p14:sldId id="281"/>
          </p14:sldIdLst>
        </p14:section>
        <p14:section name="Performance" id="{0F3066F1-8959-40E8-9E76-B1A37107FACB}">
          <p14:sldIdLst>
            <p14:sldId id="285"/>
            <p14:sldId id="286"/>
          </p14:sldIdLst>
        </p14:section>
        <p14:section name="Assignment 3" id="{3758EDBE-4130-4088-AEC3-6850FD0071D4}">
          <p14:sldIdLst>
            <p14:sldId id="292"/>
            <p14:sldId id="287"/>
            <p14:sldId id="293"/>
            <p14:sldId id="294"/>
          </p14:sldIdLst>
        </p14:section>
        <p14:section name="Submission" id="{D5D55BAE-0E09-4252-8F3A-ADBF74F6A2A7}">
          <p14:sldIdLst>
            <p14:sldId id="288"/>
          </p14:sldIdLst>
        </p14:section>
        <p14:section name="Grading" id="{08201DC9-D768-4E55-B413-4156B4C311FC}">
          <p14:sldIdLst>
            <p14:sldId id="289"/>
            <p14:sldId id="291"/>
            <p14:sldId id="2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中等深淺樣式 4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中等深淺樣式 4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佈景主題樣式 1 - 輔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佈景主題樣式 1 - 輔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113A9D2-9D6B-4929-AA2D-F23B5EE8CBE7}" styleName="佈景主題樣式 2 - 輔色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淺色樣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淺色樣式 1 - 輔色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淺色樣式 1 - 輔色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淺色樣式 2 - 輔色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2DE63D5-997A-4646-A377-4702673A728D}" styleName="淺色樣式 2 - 輔色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BC89EF96-8CEA-46FF-86C4-4CE0E7609802}" styleName="淺色樣式 3 - 輔色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淺色樣式 3 - 輔色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淺色樣式 3 - 輔色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淺色樣式 2 - 輔色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淺色樣式 2 - 輔色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中等深淺樣式 1 - 輔色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57" autoAdjust="0"/>
    <p:restoredTop sz="92835" autoAdjust="0"/>
  </p:normalViewPr>
  <p:slideViewPr>
    <p:cSldViewPr snapToGrid="0">
      <p:cViewPr varScale="1">
        <p:scale>
          <a:sx n="89" d="100"/>
          <a:sy n="89" d="100"/>
        </p:scale>
        <p:origin x="210" y="84"/>
      </p:cViewPr>
      <p:guideLst/>
    </p:cSldViewPr>
  </p:slideViewPr>
  <p:outlineViewPr>
    <p:cViewPr>
      <p:scale>
        <a:sx n="33" d="100"/>
        <a:sy n="33" d="100"/>
      </p:scale>
      <p:origin x="0" y="-4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clId="Web-{C7352750-40A1-4CB6-8459-5CB0970CDFBF}"/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ean\Desktop\RL3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TW"/>
              <a:t>Q-Table</a:t>
            </a:r>
            <a:r>
              <a:rPr lang="en-US" altLang="zh-TW" baseline="0"/>
              <a:t> VS DQN</a:t>
            </a:r>
            <a:endParaRPr lang="zh-TW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tx>
            <c:strRef>
              <c:f>工作表1!$B$1</c:f>
              <c:strCache>
                <c:ptCount val="1"/>
                <c:pt idx="0">
                  <c:v># successes (Q-Learning)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7.5180350283172255E-4"/>
                  <c:y val="-3.023467764969246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56A6-4E04-84B1-4E64EEBF5432}"/>
                </c:ext>
              </c:extLst>
            </c:dLbl>
            <c:dLbl>
              <c:idx val="3"/>
              <c:layout>
                <c:manualLayout>
                  <c:x val="-2.5129899314681799E-2"/>
                  <c:y val="-4.036402859095033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56A6-4E04-84B1-4E64EEBF543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工作表1!$A$2:$A$11</c:f>
              <c:numCache>
                <c:formatCode>General</c:formatCode>
                <c:ptCount val="10"/>
                <c:pt idx="0">
                  <c:v>100</c:v>
                </c:pt>
                <c:pt idx="1">
                  <c:v>200</c:v>
                </c:pt>
                <c:pt idx="2">
                  <c:v>300</c:v>
                </c:pt>
                <c:pt idx="3">
                  <c:v>400</c:v>
                </c:pt>
                <c:pt idx="4">
                  <c:v>500</c:v>
                </c:pt>
                <c:pt idx="5">
                  <c:v>600</c:v>
                </c:pt>
                <c:pt idx="6">
                  <c:v>700</c:v>
                </c:pt>
                <c:pt idx="7">
                  <c:v>800</c:v>
                </c:pt>
                <c:pt idx="8">
                  <c:v>900</c:v>
                </c:pt>
                <c:pt idx="9">
                  <c:v>1000</c:v>
                </c:pt>
              </c:numCache>
            </c:numRef>
          </c:cat>
          <c:val>
            <c:numRef>
              <c:f>工作表1!$B$2:$B$11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3</c:v>
                </c:pt>
                <c:pt idx="3">
                  <c:v>3</c:v>
                </c:pt>
                <c:pt idx="4">
                  <c:v>44</c:v>
                </c:pt>
                <c:pt idx="5">
                  <c:v>47</c:v>
                </c:pt>
                <c:pt idx="6">
                  <c:v>84</c:v>
                </c:pt>
                <c:pt idx="7">
                  <c:v>106</c:v>
                </c:pt>
                <c:pt idx="8">
                  <c:v>126</c:v>
                </c:pt>
                <c:pt idx="9">
                  <c:v>151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6A6-4E04-84B1-4E64EEBF5432}"/>
            </c:ext>
          </c:extLst>
        </c:ser>
        <c:ser>
          <c:idx val="2"/>
          <c:order val="2"/>
          <c:tx>
            <c:strRef>
              <c:f>工作表1!$C$1</c:f>
              <c:strCache>
                <c:ptCount val="1"/>
                <c:pt idx="0">
                  <c:v># successes (DQN)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dLbls>
            <c:dLbl>
              <c:idx val="2"/>
              <c:layout>
                <c:manualLayout>
                  <c:x val="-4.1572173666457671E-2"/>
                  <c:y val="-4.792962828901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56A6-4E04-84B1-4E64EEBF5432}"/>
                </c:ext>
              </c:extLst>
            </c:dLbl>
            <c:dLbl>
              <c:idx val="3"/>
              <c:layout>
                <c:manualLayout>
                  <c:x val="-3.3876905090223237E-2"/>
                  <c:y val="-5.386240724494333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56A6-4E04-84B1-4E64EEBF543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TW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工作表1!$A$2:$A$11</c:f>
              <c:numCache>
                <c:formatCode>General</c:formatCode>
                <c:ptCount val="10"/>
                <c:pt idx="0">
                  <c:v>100</c:v>
                </c:pt>
                <c:pt idx="1">
                  <c:v>200</c:v>
                </c:pt>
                <c:pt idx="2">
                  <c:v>300</c:v>
                </c:pt>
                <c:pt idx="3">
                  <c:v>400</c:v>
                </c:pt>
                <c:pt idx="4">
                  <c:v>500</c:v>
                </c:pt>
                <c:pt idx="5">
                  <c:v>600</c:v>
                </c:pt>
                <c:pt idx="6">
                  <c:v>700</c:v>
                </c:pt>
                <c:pt idx="7">
                  <c:v>800</c:v>
                </c:pt>
                <c:pt idx="8">
                  <c:v>900</c:v>
                </c:pt>
                <c:pt idx="9">
                  <c:v>1000</c:v>
                </c:pt>
              </c:numCache>
            </c:numRef>
          </c:cat>
          <c:val>
            <c:numRef>
              <c:f>工作表1!$C$2:$C$11</c:f>
              <c:numCache>
                <c:formatCode>General</c:formatCode>
                <c:ptCount val="10"/>
                <c:pt idx="0">
                  <c:v>0</c:v>
                </c:pt>
                <c:pt idx="1">
                  <c:v>0</c:v>
                </c:pt>
                <c:pt idx="2">
                  <c:v>31</c:v>
                </c:pt>
                <c:pt idx="3">
                  <c:v>123</c:v>
                </c:pt>
                <c:pt idx="4">
                  <c:v>214</c:v>
                </c:pt>
                <c:pt idx="5">
                  <c:v>312</c:v>
                </c:pt>
                <c:pt idx="6">
                  <c:v>407</c:v>
                </c:pt>
                <c:pt idx="7">
                  <c:v>492</c:v>
                </c:pt>
                <c:pt idx="8">
                  <c:v>577</c:v>
                </c:pt>
                <c:pt idx="9">
                  <c:v>668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6A6-4E04-84B1-4E64EEBF5432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511652096"/>
        <c:axId val="511660000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工作表1!$A$1</c15:sqref>
                        </c15:formulaRef>
                      </c:ext>
                    </c:extLst>
                    <c:strCache>
                      <c:ptCount val="1"/>
                      <c:pt idx="0">
                        <c:v># episodes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18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zh-TW"/>
                    </a:p>
                  </c:txPr>
                  <c:dLblPos val="t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>
                      <c:ext uri="{02D57815-91ED-43cb-92C2-25804820EDAC}">
                        <c15:formulaRef>
                          <c15:sqref>工作表1!$A$2:$A$11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100</c:v>
                      </c:pt>
                      <c:pt idx="1">
                        <c:v>200</c:v>
                      </c:pt>
                      <c:pt idx="2">
                        <c:v>300</c:v>
                      </c:pt>
                      <c:pt idx="3">
                        <c:v>400</c:v>
                      </c:pt>
                      <c:pt idx="4">
                        <c:v>500</c:v>
                      </c:pt>
                      <c:pt idx="5">
                        <c:v>600</c:v>
                      </c:pt>
                      <c:pt idx="6">
                        <c:v>700</c:v>
                      </c:pt>
                      <c:pt idx="7">
                        <c:v>800</c:v>
                      </c:pt>
                      <c:pt idx="8">
                        <c:v>900</c:v>
                      </c:pt>
                      <c:pt idx="9">
                        <c:v>1000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工作表1!$A$2:$A$11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100</c:v>
                      </c:pt>
                      <c:pt idx="1">
                        <c:v>200</c:v>
                      </c:pt>
                      <c:pt idx="2">
                        <c:v>300</c:v>
                      </c:pt>
                      <c:pt idx="3">
                        <c:v>400</c:v>
                      </c:pt>
                      <c:pt idx="4">
                        <c:v>500</c:v>
                      </c:pt>
                      <c:pt idx="5">
                        <c:v>600</c:v>
                      </c:pt>
                      <c:pt idx="6">
                        <c:v>700</c:v>
                      </c:pt>
                      <c:pt idx="7">
                        <c:v>800</c:v>
                      </c:pt>
                      <c:pt idx="8">
                        <c:v>900</c:v>
                      </c:pt>
                      <c:pt idx="9">
                        <c:v>1000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0-56A6-4E04-84B1-4E64EEBF5432}"/>
                  </c:ext>
                </c:extLst>
              </c15:ser>
            </c15:filteredLineSeries>
          </c:ext>
        </c:extLst>
      </c:lineChart>
      <c:catAx>
        <c:axId val="51165209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Time steps (thousand)</a:t>
                </a:r>
                <a:endParaRPr lang="zh-TW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511660000"/>
        <c:crosses val="autoZero"/>
        <c:auto val="1"/>
        <c:lblAlgn val="ctr"/>
        <c:lblOffset val="100"/>
        <c:noMultiLvlLbl val="0"/>
      </c:catAx>
      <c:valAx>
        <c:axId val="511660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# Successes</a:t>
                </a:r>
                <a:endParaRPr lang="zh-TW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511652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legend>
    <c:plotVisOnly val="1"/>
    <c:dispBlanksAs val="gap"/>
    <c:showDLblsOverMax val="0"/>
  </c:chart>
  <c:spPr>
    <a:noFill/>
    <a:ln>
      <a:solidFill>
        <a:schemeClr val="tx1">
          <a:lumMod val="50000"/>
          <a:lumOff val="50000"/>
        </a:schemeClr>
      </a:solidFill>
    </a:ln>
    <a:effectLst/>
  </c:spPr>
  <c:txPr>
    <a:bodyPr/>
    <a:lstStyle/>
    <a:p>
      <a:pPr>
        <a:defRPr sz="1800"/>
      </a:pPr>
      <a:endParaRPr lang="zh-TW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6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Avg Reward of last 100 episodes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6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工作表1!$C$1</c:f>
              <c:strCache>
                <c:ptCount val="1"/>
                <c:pt idx="0">
                  <c:v>Avg Reward e=0.01 w/clip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工作表1!$B$2:$B$51</c:f>
              <c:numCache>
                <c:formatCode>General</c:formatCode>
                <c:ptCount val="50"/>
                <c:pt idx="0">
                  <c:v>100</c:v>
                </c:pt>
                <c:pt idx="1">
                  <c:v>200</c:v>
                </c:pt>
                <c:pt idx="2">
                  <c:v>300</c:v>
                </c:pt>
                <c:pt idx="3">
                  <c:v>400</c:v>
                </c:pt>
                <c:pt idx="4">
                  <c:v>500</c:v>
                </c:pt>
                <c:pt idx="5">
                  <c:v>600</c:v>
                </c:pt>
                <c:pt idx="6">
                  <c:v>700</c:v>
                </c:pt>
                <c:pt idx="7">
                  <c:v>800</c:v>
                </c:pt>
                <c:pt idx="8">
                  <c:v>900</c:v>
                </c:pt>
                <c:pt idx="9">
                  <c:v>1000</c:v>
                </c:pt>
                <c:pt idx="10">
                  <c:v>1100</c:v>
                </c:pt>
                <c:pt idx="11">
                  <c:v>1200</c:v>
                </c:pt>
                <c:pt idx="12">
                  <c:v>1300</c:v>
                </c:pt>
                <c:pt idx="13">
                  <c:v>1400</c:v>
                </c:pt>
                <c:pt idx="14">
                  <c:v>1500</c:v>
                </c:pt>
                <c:pt idx="15">
                  <c:v>1600</c:v>
                </c:pt>
                <c:pt idx="16">
                  <c:v>1700</c:v>
                </c:pt>
                <c:pt idx="17">
                  <c:v>1800</c:v>
                </c:pt>
                <c:pt idx="18">
                  <c:v>1900</c:v>
                </c:pt>
                <c:pt idx="19">
                  <c:v>2000</c:v>
                </c:pt>
                <c:pt idx="20">
                  <c:v>2100</c:v>
                </c:pt>
                <c:pt idx="21">
                  <c:v>2200</c:v>
                </c:pt>
                <c:pt idx="22">
                  <c:v>2300</c:v>
                </c:pt>
                <c:pt idx="23">
                  <c:v>2400</c:v>
                </c:pt>
                <c:pt idx="24">
                  <c:v>2500</c:v>
                </c:pt>
                <c:pt idx="25">
                  <c:v>2600</c:v>
                </c:pt>
                <c:pt idx="26">
                  <c:v>2700</c:v>
                </c:pt>
                <c:pt idx="27">
                  <c:v>2800</c:v>
                </c:pt>
                <c:pt idx="28">
                  <c:v>2900</c:v>
                </c:pt>
                <c:pt idx="29">
                  <c:v>3000</c:v>
                </c:pt>
                <c:pt idx="30">
                  <c:v>3100</c:v>
                </c:pt>
                <c:pt idx="31">
                  <c:v>3200</c:v>
                </c:pt>
                <c:pt idx="32">
                  <c:v>3300</c:v>
                </c:pt>
                <c:pt idx="33">
                  <c:v>3400</c:v>
                </c:pt>
                <c:pt idx="34">
                  <c:v>3500</c:v>
                </c:pt>
                <c:pt idx="35">
                  <c:v>3600</c:v>
                </c:pt>
                <c:pt idx="36">
                  <c:v>3700</c:v>
                </c:pt>
                <c:pt idx="37">
                  <c:v>3800</c:v>
                </c:pt>
                <c:pt idx="38">
                  <c:v>3900</c:v>
                </c:pt>
                <c:pt idx="39">
                  <c:v>4000</c:v>
                </c:pt>
                <c:pt idx="40">
                  <c:v>4100</c:v>
                </c:pt>
                <c:pt idx="41">
                  <c:v>4200</c:v>
                </c:pt>
                <c:pt idx="42">
                  <c:v>4300</c:v>
                </c:pt>
                <c:pt idx="43">
                  <c:v>4400</c:v>
                </c:pt>
                <c:pt idx="44">
                  <c:v>4500</c:v>
                </c:pt>
                <c:pt idx="45">
                  <c:v>4600</c:v>
                </c:pt>
                <c:pt idx="46">
                  <c:v>4700</c:v>
                </c:pt>
                <c:pt idx="47">
                  <c:v>4800</c:v>
                </c:pt>
                <c:pt idx="48">
                  <c:v>4900</c:v>
                </c:pt>
                <c:pt idx="49">
                  <c:v>5000</c:v>
                </c:pt>
              </c:numCache>
            </c:numRef>
          </c:xVal>
          <c:yVal>
            <c:numRef>
              <c:f>工作表1!$C$2:$C$51</c:f>
              <c:numCache>
                <c:formatCode>General</c:formatCode>
                <c:ptCount val="50"/>
                <c:pt idx="0">
                  <c:v>1.21</c:v>
                </c:pt>
                <c:pt idx="1">
                  <c:v>1.37</c:v>
                </c:pt>
                <c:pt idx="2">
                  <c:v>1.29</c:v>
                </c:pt>
                <c:pt idx="3">
                  <c:v>1.44</c:v>
                </c:pt>
                <c:pt idx="4">
                  <c:v>1.95</c:v>
                </c:pt>
                <c:pt idx="5">
                  <c:v>1.92</c:v>
                </c:pt>
                <c:pt idx="6">
                  <c:v>1.99</c:v>
                </c:pt>
                <c:pt idx="7">
                  <c:v>2.62</c:v>
                </c:pt>
                <c:pt idx="8">
                  <c:v>2.52</c:v>
                </c:pt>
                <c:pt idx="9">
                  <c:v>3.71</c:v>
                </c:pt>
                <c:pt idx="10">
                  <c:v>4.18</c:v>
                </c:pt>
                <c:pt idx="11">
                  <c:v>4.53</c:v>
                </c:pt>
                <c:pt idx="12">
                  <c:v>5.0599999999999996</c:v>
                </c:pt>
                <c:pt idx="13">
                  <c:v>5.85</c:v>
                </c:pt>
                <c:pt idx="14">
                  <c:v>6.54</c:v>
                </c:pt>
                <c:pt idx="15">
                  <c:v>6.02</c:v>
                </c:pt>
                <c:pt idx="16">
                  <c:v>6.12</c:v>
                </c:pt>
                <c:pt idx="17">
                  <c:v>6.64</c:v>
                </c:pt>
                <c:pt idx="18">
                  <c:v>6.66</c:v>
                </c:pt>
                <c:pt idx="19">
                  <c:v>7.94</c:v>
                </c:pt>
                <c:pt idx="20">
                  <c:v>7.37</c:v>
                </c:pt>
                <c:pt idx="21">
                  <c:v>7.91</c:v>
                </c:pt>
                <c:pt idx="22">
                  <c:v>8.06</c:v>
                </c:pt>
                <c:pt idx="23">
                  <c:v>7.35</c:v>
                </c:pt>
                <c:pt idx="24">
                  <c:v>7.75</c:v>
                </c:pt>
                <c:pt idx="25">
                  <c:v>9.7899999999999991</c:v>
                </c:pt>
                <c:pt idx="26">
                  <c:v>8.94</c:v>
                </c:pt>
                <c:pt idx="27">
                  <c:v>8.74</c:v>
                </c:pt>
                <c:pt idx="28">
                  <c:v>7.61</c:v>
                </c:pt>
                <c:pt idx="29">
                  <c:v>7.92</c:v>
                </c:pt>
                <c:pt idx="30">
                  <c:v>6.32</c:v>
                </c:pt>
                <c:pt idx="31">
                  <c:v>7.33</c:v>
                </c:pt>
                <c:pt idx="32">
                  <c:v>8.7799999999999994</c:v>
                </c:pt>
                <c:pt idx="33">
                  <c:v>6.88</c:v>
                </c:pt>
                <c:pt idx="34">
                  <c:v>8.66</c:v>
                </c:pt>
                <c:pt idx="35">
                  <c:v>9.49</c:v>
                </c:pt>
                <c:pt idx="36">
                  <c:v>11.75</c:v>
                </c:pt>
                <c:pt idx="37">
                  <c:v>9.35</c:v>
                </c:pt>
                <c:pt idx="38">
                  <c:v>10.199999999999999</c:v>
                </c:pt>
                <c:pt idx="39">
                  <c:v>12.32</c:v>
                </c:pt>
                <c:pt idx="40">
                  <c:v>10.96</c:v>
                </c:pt>
                <c:pt idx="41">
                  <c:v>13.95</c:v>
                </c:pt>
                <c:pt idx="42">
                  <c:v>15.06</c:v>
                </c:pt>
                <c:pt idx="43">
                  <c:v>11.45</c:v>
                </c:pt>
                <c:pt idx="44">
                  <c:v>16</c:v>
                </c:pt>
                <c:pt idx="45">
                  <c:v>12.83</c:v>
                </c:pt>
                <c:pt idx="46">
                  <c:v>14.53</c:v>
                </c:pt>
                <c:pt idx="47">
                  <c:v>14.23</c:v>
                </c:pt>
                <c:pt idx="48">
                  <c:v>14.13</c:v>
                </c:pt>
                <c:pt idx="49">
                  <c:v>13.98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ADE3-442E-9B0B-EE2F3A0CE0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66396896"/>
        <c:axId val="766405632"/>
      </c:scatterChart>
      <c:valAx>
        <c:axId val="766396896"/>
        <c:scaling>
          <c:orientation val="minMax"/>
          <c:max val="50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Episodes</a:t>
                </a:r>
                <a:endParaRPr lang="zh-TW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66405632"/>
        <c:crosses val="autoZero"/>
        <c:crossBetween val="midCat"/>
      </c:valAx>
      <c:valAx>
        <c:axId val="7664056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Reward</a:t>
                </a:r>
                <a:endParaRPr lang="zh-TW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zh-TW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7663968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tx1">
          <a:lumMod val="50000"/>
          <a:lumOff val="50000"/>
        </a:schemeClr>
      </a:solidFill>
    </a:ln>
    <a:effectLst/>
  </c:spPr>
  <c:txPr>
    <a:bodyPr/>
    <a:lstStyle/>
    <a:p>
      <a:pPr>
        <a:defRPr sz="1800"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2.tiff>
</file>

<file path=ppt/media/image3.tiff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CB91C-A669-4092-B89B-7AC40FBA5E55}" type="datetimeFigureOut">
              <a:rPr lang="zh-TW" altLang="en-US" smtClean="0"/>
              <a:t>2018/12/10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9A2CD-18C4-4B65-84FA-FFA60B380B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83549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48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 dirty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4E0359A1-1FC0-AF46-A7ED-2DD8A637E527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4325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8EC8C1A6-F74E-DA4A-AEE3-E742D3018678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227670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E77F8EDF-D141-A64E-AC79-9A8604D78662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80615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>
                <a:latin typeface="+mn-lt"/>
                <a:ea typeface="Microsoft JhengHei" panose="020B0604030504040204" pitchFamily="34" charset="-120"/>
              </a:defRPr>
            </a:lvl1pPr>
            <a:lvl2pPr>
              <a:defRPr sz="2000">
                <a:latin typeface="+mn-lt"/>
                <a:ea typeface="Microsoft JhengHei" panose="020B0604030504040204" pitchFamily="34" charset="-120"/>
              </a:defRPr>
            </a:lvl2pPr>
            <a:lvl3pPr>
              <a:defRPr sz="1600">
                <a:latin typeface="+mn-lt"/>
                <a:ea typeface="Microsoft JhengHei" panose="020B0604030504040204" pitchFamily="34" charset="-120"/>
              </a:defRPr>
            </a:lvl3pPr>
            <a:lvl4pPr>
              <a:defRPr sz="1600">
                <a:latin typeface="+mn-lt"/>
                <a:ea typeface="Microsoft JhengHei" panose="020B0604030504040204" pitchFamily="34" charset="-120"/>
              </a:defRPr>
            </a:lvl4pPr>
            <a:lvl5pPr>
              <a:defRPr sz="1600">
                <a:latin typeface="+mn-lt"/>
                <a:ea typeface="Microsoft JhengHei" panose="020B0604030504040204" pitchFamily="34" charset="-120"/>
              </a:defRPr>
            </a:lvl5pPr>
          </a:lstStyle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68858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 dirty="0"/>
          </a:p>
        </p:txBody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4800" b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dirty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1672ED62-E33C-0540-B5AD-D0F2801C0B81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0317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>
            <a:lvl1pPr>
              <a:defRPr sz="4000"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D520479D-F2BE-6848-9AA5-99C8E8D4B33F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17596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1F7F98F6-86CC-E44A-8443-BDEDD8436408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36768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1A6C6FB7-6135-8941-B145-0C167E8BB1D7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77181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0A3A42B9-34E1-734F-9332-80CA3941359E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30029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 sz="1600"/>
            </a:lvl1pPr>
          </a:lstStyle>
          <a:p>
            <a:fld id="{3DDA2A17-646C-EE44-A5A4-65322DD31B05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>
                <a:solidFill>
                  <a:schemeClr val="tx2"/>
                </a:solidFill>
              </a:defRPr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7733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600"/>
            </a:lvl1pPr>
          </a:lstStyle>
          <a:p>
            <a:fld id="{A2B0B4A3-4D56-674A-8269-22524B1F17D7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/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1823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rgbClr val="FFFFFF"/>
                </a:solidFill>
              </a:defRPr>
            </a:lvl1pPr>
          </a:lstStyle>
          <a:p>
            <a:fld id="{4E351BBE-5B0E-5E4A-8E75-424DD8008C4E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FFFFFF"/>
                </a:solidFill>
              </a:defRPr>
            </a:lvl1pPr>
          </a:lstStyle>
          <a:p>
            <a:fld id="{6D41A331-13C3-46BE-819D-875A18A34984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0619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spc="-50" baseline="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400" kern="1200">
          <a:solidFill>
            <a:schemeClr val="tx1">
              <a:lumMod val="75000"/>
              <a:lumOff val="25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2000" kern="1200">
          <a:solidFill>
            <a:schemeClr val="tx1">
              <a:lumMod val="75000"/>
              <a:lumOff val="25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hyperlink" Target="https://gym.openai.com/envs/Breakout-v0" TargetMode="External"/><Relationship Id="rId4" Type="http://schemas.openxmlformats.org/officeDocument/2006/relationships/hyperlink" Target="https://gym.openai.com/envs/Breakout-ram-v0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ieI7rOXELI&amp;list=PLXO45tsB95cIplu-fLMpUEEZTwrDNh6Ba" TargetMode="External"/><Relationship Id="rId2" Type="http://schemas.openxmlformats.org/officeDocument/2006/relationships/hyperlink" Target="https://www.youtube.com/watch?v=NVWBs7b3oGk&amp;list=PLXO45tsB95cJYKCSATwh1M4n8cUnUv6l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cs229.stanford.edu/proj2016/report/BonillaZengZheng-AsynchronousDeepQLearningforBreakout-Report.pdf" TargetMode="External"/><Relationship Id="rId4" Type="http://schemas.openxmlformats.org/officeDocument/2006/relationships/hyperlink" Target="https://morvanzhou.github.io/tutorials/machine-learning/reinforcement-learning/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loodsung/DQN-Atari-Tensorflow" TargetMode="External"/><Relationship Id="rId2" Type="http://schemas.openxmlformats.org/officeDocument/2006/relationships/hyperlink" Target="https://github.com/AdrianHsu/breakout-Deep-Q-Network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dfs.semanticscholar.org/65e6/eca1094463448418a503a793d7dc22c1460b.pdf?_ga=2.43430049.52721808.1544359038-1655184066.1543829140" TargetMode="External"/><Relationship Id="rId4" Type="http://schemas.openxmlformats.org/officeDocument/2006/relationships/hyperlink" Target="https://github.com/MorvanZhou/Reinforcement-learning-with-tensorflow/tree/master/contents/5_Deep_Q_Network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0B76F9-4AC1-FF4C-BADA-6C15F0C634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Artificial Intelligence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6147D18-37E8-9643-BFD4-CA619A4278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/>
              <a:t>Deep Q Network (DQN)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AD12DA7-F8AD-4A4C-80F6-8F609E608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359A1-1FC0-AF46-A7ED-2DD8A637E527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B349875-9DDD-6642-A4A0-4AEE569F7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69984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A42B9-34E1-734F-9332-80CA3941359E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10</a:t>
            </a:fld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552" y="189929"/>
            <a:ext cx="7436896" cy="5875716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226403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3ED98C6C-7C3F-8740-8E8B-8E1F87C29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Sample Code</a:t>
            </a:r>
            <a:endParaRPr kumimoji="1" lang="zh-TW" altLang="en-US" dirty="0"/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C8E373EF-FD16-E147-BCC5-EC2AD760ED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3E42D0-8821-E74A-8DB6-1EF328D3B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FED5572-2DEC-7E41-9418-AF2817F2F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11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70424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275009DA-736D-EF41-A187-45D93A499E4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083" y="29179"/>
            <a:ext cx="6629400" cy="6828821"/>
          </a:xfrm>
        </p:spPr>
      </p:pic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9CED029-BF6E-C84B-9A8D-74C1F0193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359A1-1FC0-AF46-A7ED-2DD8A637E527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BA3D567-38B5-064B-9FAD-0AE219AF2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12</a:t>
            </a:fld>
            <a:endParaRPr lang="zh-TW" altLang="en-US" dirty="0"/>
          </a:p>
        </p:txBody>
      </p:sp>
      <p:sp>
        <p:nvSpPr>
          <p:cNvPr id="6" name="標題 5">
            <a:extLst>
              <a:ext uri="{FF2B5EF4-FFF2-40B4-BE49-F238E27FC236}">
                <a16:creationId xmlns:a16="http://schemas.microsoft.com/office/drawing/2014/main" id="{E50364E4-473D-C24E-B884-77FA1F322A1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1113"/>
            <a:ext cx="10058400" cy="1450975"/>
          </a:xfrm>
        </p:spPr>
        <p:txBody>
          <a:bodyPr>
            <a:normAutofit/>
          </a:bodyPr>
          <a:lstStyle/>
          <a:p>
            <a:r>
              <a:rPr kumimoji="1" lang="en-US" altLang="zh-TW" dirty="0">
                <a:latin typeface="+mj-lt"/>
              </a:rPr>
              <a:t>Sample Code</a:t>
            </a:r>
            <a:br>
              <a:rPr kumimoji="1" lang="en-US" altLang="zh-TW" dirty="0">
                <a:latin typeface="+mj-lt"/>
              </a:rPr>
            </a:br>
            <a:endParaRPr kumimoji="1" lang="zh-TW" altLang="en-US" dirty="0">
              <a:latin typeface="+mj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FDF921E-CC1B-A94B-9CFE-65F6BA8F2F1D}"/>
              </a:ext>
            </a:extLst>
          </p:cNvPr>
          <p:cNvSpPr/>
          <p:nvPr/>
        </p:nvSpPr>
        <p:spPr>
          <a:xfrm>
            <a:off x="4909457" y="1992086"/>
            <a:ext cx="2198914" cy="2394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F6ECA6F-F05B-8444-955F-7492FEFB4E0D}"/>
              </a:ext>
            </a:extLst>
          </p:cNvPr>
          <p:cNvSpPr/>
          <p:nvPr/>
        </p:nvSpPr>
        <p:spPr>
          <a:xfrm>
            <a:off x="5627914" y="3323846"/>
            <a:ext cx="3831771" cy="2357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18FB9C3-4175-FD43-B89B-2D0FD9387E58}"/>
              </a:ext>
            </a:extLst>
          </p:cNvPr>
          <p:cNvSpPr/>
          <p:nvPr/>
        </p:nvSpPr>
        <p:spPr>
          <a:xfrm>
            <a:off x="5627913" y="4849587"/>
            <a:ext cx="5584569" cy="42998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44F3359-8DAA-9B4E-B7F2-869A7FBF0D1F}"/>
              </a:ext>
            </a:extLst>
          </p:cNvPr>
          <p:cNvSpPr/>
          <p:nvPr/>
        </p:nvSpPr>
        <p:spPr>
          <a:xfrm>
            <a:off x="5964604" y="6391123"/>
            <a:ext cx="2198914" cy="2394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826B01D5-9C19-F745-AF52-77EDCE4EA8A1}"/>
              </a:ext>
            </a:extLst>
          </p:cNvPr>
          <p:cNvSpPr txBox="1"/>
          <p:nvPr/>
        </p:nvSpPr>
        <p:spPr>
          <a:xfrm>
            <a:off x="930864" y="1931301"/>
            <a:ext cx="3489032" cy="46166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TW" sz="2400" dirty="0"/>
              <a:t>Part 1: Define the network</a:t>
            </a:r>
            <a:endParaRPr kumimoji="1" lang="zh-TW" altLang="en-US" sz="2400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F6C8AC3A-89FE-F94A-9B2C-89E087B4F066}"/>
              </a:ext>
            </a:extLst>
          </p:cNvPr>
          <p:cNvSpPr txBox="1"/>
          <p:nvPr/>
        </p:nvSpPr>
        <p:spPr>
          <a:xfrm>
            <a:off x="1103539" y="3205778"/>
            <a:ext cx="2835841" cy="46166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TW" sz="2400" dirty="0"/>
              <a:t>Part 2: Choose action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BEBFBB97-F16C-3246-B403-9F9979CEFB05}"/>
              </a:ext>
            </a:extLst>
          </p:cNvPr>
          <p:cNvSpPr txBox="1"/>
          <p:nvPr/>
        </p:nvSpPr>
        <p:spPr>
          <a:xfrm>
            <a:off x="1075775" y="4649080"/>
            <a:ext cx="3344121" cy="830997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TW" sz="2400" dirty="0"/>
              <a:t>Part 3: Experience Replay</a:t>
            </a:r>
          </a:p>
          <a:p>
            <a:r>
              <a:rPr kumimoji="1" lang="en-US" altLang="zh-TW" sz="2400" dirty="0"/>
              <a:t>&amp; Train evaluation model</a:t>
            </a:r>
            <a:endParaRPr kumimoji="1" lang="zh-TW" altLang="en-US" sz="2400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89C27A32-8F2E-A045-A727-2162FAE43A61}"/>
              </a:ext>
            </a:extLst>
          </p:cNvPr>
          <p:cNvSpPr txBox="1"/>
          <p:nvPr/>
        </p:nvSpPr>
        <p:spPr>
          <a:xfrm>
            <a:off x="1097280" y="5731641"/>
            <a:ext cx="3359253" cy="461665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TW" sz="2400" dirty="0"/>
              <a:t>Part 4: Train target model</a:t>
            </a:r>
            <a:endParaRPr kumimoji="1"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7869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E54E0793-0E61-DA44-9322-1098C7F6C7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" y="76200"/>
            <a:ext cx="11544300" cy="6705600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4EA9629-189D-A04D-9BCE-2F7CD153F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13</a:t>
            </a:fld>
            <a:endParaRPr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64B4C759-AB48-E745-B3C1-1A950BDC412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262005" y="174171"/>
            <a:ext cx="5508173" cy="664029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kumimoji="1" lang="en-US" altLang="zh-TW" dirty="0">
                <a:solidFill>
                  <a:schemeClr val="bg1"/>
                </a:solidFill>
              </a:rPr>
              <a:t>Part 1: Define the network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9357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0B2390CA-4FA5-AC4B-8A06-9F6608E34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Part 2: Choose action</a:t>
            </a:r>
            <a:endParaRPr kumimoji="1"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14D5D3CB-10E3-FF4F-8593-240B3309BF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Basically same as Q-learning</a:t>
            </a:r>
          </a:p>
          <a:p>
            <a:r>
              <a:rPr kumimoji="1" lang="en-US" altLang="zh-TW" dirty="0"/>
              <a:t>But decide the action by input current state to </a:t>
            </a:r>
            <a:r>
              <a:rPr kumimoji="1" lang="en-US" altLang="zh-TW" dirty="0" err="1"/>
              <a:t>evaluation_model</a:t>
            </a:r>
            <a:r>
              <a:rPr kumimoji="1" lang="en-US" altLang="zh-TW" dirty="0"/>
              <a:t> </a:t>
            </a:r>
            <a:endParaRPr kumimoji="1" lang="zh-TW" altLang="en-US" dirty="0"/>
          </a:p>
        </p:txBody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F9E9A40-BD4C-BC49-9126-23ABC724E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A42B9-34E1-734F-9332-80CA3941359E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EE5FE99-F230-F74E-90A4-9CCB991BF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14</a:t>
            </a:fld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E87AEB5-0BFC-1044-9715-A4DCA0B3A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965" y="3146657"/>
            <a:ext cx="8749030" cy="250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954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FA9841-52EE-CA44-A546-89776E1A3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6334F52-4071-E847-9512-E548D0055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15</a:t>
            </a:fld>
            <a:endParaRPr lang="zh-TW" altLang="en-US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7F8F103-666B-CC42-89AC-07829ED4B98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"/>
            <a:ext cx="2670495" cy="1752600"/>
          </a:xfrm>
        </p:spPr>
        <p:txBody>
          <a:bodyPr>
            <a:normAutofit/>
          </a:bodyPr>
          <a:lstStyle/>
          <a:p>
            <a:r>
              <a:rPr kumimoji="1" lang="en-US" altLang="zh-TW" dirty="0">
                <a:latin typeface="+mj-lt"/>
              </a:rPr>
              <a:t>Part 3: </a:t>
            </a:r>
            <a:br>
              <a:rPr kumimoji="1" lang="en-US" altLang="zh-TW" dirty="0">
                <a:latin typeface="+mj-lt"/>
              </a:rPr>
            </a:br>
            <a:r>
              <a:rPr kumimoji="1" lang="en-US" altLang="zh-TW" dirty="0">
                <a:latin typeface="+mj-lt"/>
              </a:rPr>
              <a:t>Experience </a:t>
            </a:r>
            <a:br>
              <a:rPr kumimoji="1" lang="en-US" altLang="zh-TW" dirty="0">
                <a:latin typeface="+mj-lt"/>
              </a:rPr>
            </a:br>
            <a:r>
              <a:rPr kumimoji="1" lang="en-US" altLang="zh-TW" dirty="0">
                <a:latin typeface="+mj-lt"/>
              </a:rPr>
              <a:t>Replay</a:t>
            </a:r>
            <a:endParaRPr kumimoji="1" lang="zh-TW" altLang="en-US" dirty="0">
              <a:latin typeface="+mj-lt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B1F78590-8DC0-5D41-AB13-4B19DB885B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7770" y="0"/>
            <a:ext cx="9884229" cy="6422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370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61E10AB0-04A3-8048-971E-A15356E21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Part 4: Train target model</a:t>
            </a:r>
            <a:endParaRPr kumimoji="1"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68B2E3AE-8900-9046-BBBA-8FA47DA41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Simply copy the weights of the </a:t>
            </a:r>
            <a:r>
              <a:rPr lang="en-US" altLang="zh-TW" dirty="0" err="1"/>
              <a:t>evaluation_model</a:t>
            </a:r>
            <a:r>
              <a:rPr lang="en-US" altLang="zh-TW" dirty="0"/>
              <a:t> to </a:t>
            </a:r>
            <a:r>
              <a:rPr lang="en-US" altLang="zh-TW" dirty="0" err="1"/>
              <a:t>target_model</a:t>
            </a:r>
            <a:endParaRPr lang="en-US" altLang="zh-TW" dirty="0"/>
          </a:p>
          <a:p>
            <a:pPr marL="0" indent="0">
              <a:buNone/>
            </a:pPr>
            <a:endParaRPr kumimoji="1" lang="zh-TW" altLang="en-US" dirty="0"/>
          </a:p>
        </p:txBody>
      </p:sp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79F29B7-4204-FA4C-9FF1-DDE54C6A6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A42B9-34E1-734F-9332-80CA3941359E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13A222E-D20F-354D-85BD-920E897A5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16</a:t>
            </a:fld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CA3A64EE-6545-484B-9671-93B67FF2A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453" y="2841171"/>
            <a:ext cx="9907227" cy="1469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446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3ED98C6C-7C3F-8740-8E8B-8E1F87C29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Performance</a:t>
            </a:r>
            <a:endParaRPr kumimoji="1" lang="zh-TW" altLang="en-US" dirty="0"/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C8E373EF-FD16-E147-BCC5-EC2AD760ED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MountainCar-v0</a:t>
            </a:r>
          </a:p>
          <a:p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3E42D0-8821-E74A-8DB6-1EF328D3B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FED5572-2DEC-7E41-9418-AF2817F2F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17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78795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1CCB189B-EF3F-CD4C-9852-E9F3B877B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17" y="287372"/>
            <a:ext cx="10058400" cy="1450757"/>
          </a:xfrm>
        </p:spPr>
        <p:txBody>
          <a:bodyPr/>
          <a:lstStyle/>
          <a:p>
            <a:r>
              <a:rPr kumimoji="1" lang="en-US" altLang="zh-TW" dirty="0"/>
              <a:t>Performance of </a:t>
            </a:r>
            <a:r>
              <a:rPr lang="en-US" altLang="zh-TW" dirty="0"/>
              <a:t>MountainCar-v0</a:t>
            </a:r>
            <a:r>
              <a:rPr kumimoji="1" lang="en-US" altLang="zh-TW" dirty="0"/>
              <a:t> 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24E18B6-42B6-FB41-9057-544465E96E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22917" y="6477862"/>
            <a:ext cx="2472271" cy="365125"/>
          </a:xfrm>
        </p:spPr>
        <p:txBody>
          <a:bodyPr/>
          <a:lstStyle/>
          <a:p>
            <a:fld id="{1672ED62-E33C-0540-B5AD-D0F2801C0B81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155A3DA9-5981-DE44-AC09-98EEA2B65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69292" y="6477861"/>
            <a:ext cx="1312025" cy="365125"/>
          </a:xfrm>
        </p:spPr>
        <p:txBody>
          <a:bodyPr/>
          <a:lstStyle/>
          <a:p>
            <a:fld id="{6D41A331-13C3-46BE-819D-875A18A34984}" type="slidenum">
              <a:rPr lang="zh-TW" altLang="en-US" smtClean="0"/>
              <a:pPr/>
              <a:t>18</a:t>
            </a:fld>
            <a:endParaRPr lang="zh-TW" altLang="en-US" dirty="0"/>
          </a:p>
        </p:txBody>
      </p:sp>
      <p:graphicFrame>
        <p:nvGraphicFramePr>
          <p:cNvPr id="7" name="圖表 6"/>
          <p:cNvGraphicFramePr/>
          <p:nvPr>
            <p:extLst>
              <p:ext uri="{D42A27DB-BD31-4B8C-83A1-F6EECF244321}">
                <p14:modId xmlns:p14="http://schemas.microsoft.com/office/powerpoint/2010/main" val="880073831"/>
              </p:ext>
            </p:extLst>
          </p:nvPr>
        </p:nvGraphicFramePr>
        <p:xfrm>
          <a:off x="2953749" y="1821194"/>
          <a:ext cx="6601459" cy="44009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44544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20B5E99B-C491-CA4D-AEA5-9A3E3A5E7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Assignment 3</a:t>
            </a:r>
            <a:endParaRPr kumimoji="1" lang="zh-TW" altLang="en-US"/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E9971947-D20C-174E-B2E8-A77F3B06AD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4EDD70D-E17A-CE48-B701-B94F75157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479D-F2BE-6848-9AA5-99C8E8D4B33F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F8582E-20BE-0E42-B4D0-AD5DA4C45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19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02137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9C7562-A6CB-E245-B040-E12EBADA0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Outline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0AC265-D06E-454A-B644-1010156DB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zh-TW" dirty="0"/>
              <a:t>Introduction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TW" dirty="0"/>
              <a:t>Deep Q Network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TW" dirty="0"/>
              <a:t>Sample Code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TW" dirty="0"/>
              <a:t>Performance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TW" dirty="0"/>
              <a:t>Assignment 3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TW" dirty="0"/>
              <a:t>Submission</a:t>
            </a:r>
          </a:p>
          <a:p>
            <a:pPr marL="457200" indent="-457200">
              <a:buFont typeface="+mj-lt"/>
              <a:buAutoNum type="arabicPeriod"/>
            </a:pPr>
            <a:r>
              <a:rPr kumimoji="1" lang="en-US" altLang="zh-TW" dirty="0"/>
              <a:t>Grading</a:t>
            </a:r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C16D3E-A3C8-D041-A31D-92E6F5CD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7B25591-91F6-3645-AC5D-16C0B8355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907686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Assignment 3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6822604" cy="4023359"/>
          </a:xfrm>
        </p:spPr>
        <p:txBody>
          <a:bodyPr>
            <a:normAutofit/>
          </a:bodyPr>
          <a:lstStyle/>
          <a:p>
            <a:r>
              <a:rPr lang="en-US" altLang="zh-TW" dirty="0"/>
              <a:t>Atari Game</a:t>
            </a:r>
            <a:r>
              <a:rPr lang="en-US" altLang="zh-TW"/>
              <a:t>: </a:t>
            </a:r>
            <a:r>
              <a:rPr lang="en-US" altLang="zh-TW" u="sng">
                <a:hlinkClick r:id="rId4"/>
              </a:rPr>
              <a:t>Breakout-ram-v0</a:t>
            </a:r>
            <a:endParaRPr lang="en-US" altLang="zh-TW" u="sng" dirty="0">
              <a:hlinkClick r:id="rId5"/>
            </a:endParaRPr>
          </a:p>
          <a:p>
            <a:pPr lvl="1"/>
            <a:r>
              <a:rPr lang="en-US" altLang="zh-TW" dirty="0"/>
              <a:t>Observation</a:t>
            </a:r>
            <a:r>
              <a:rPr lang="en-US" altLang="zh-TW"/>
              <a:t>: the RAM of the Atari machine, consisting of </a:t>
            </a:r>
            <a:r>
              <a:rPr lang="en-US" altLang="zh-TW" b="1"/>
              <a:t>128 bytes</a:t>
            </a:r>
            <a:r>
              <a:rPr lang="en-US" altLang="zh-TW"/>
              <a:t> (128 features)</a:t>
            </a:r>
          </a:p>
          <a:p>
            <a:pPr lvl="1"/>
            <a:r>
              <a:rPr lang="en-US" altLang="zh-TW"/>
              <a:t>Action</a:t>
            </a:r>
            <a:r>
              <a:rPr lang="en-US" altLang="zh-TW" dirty="0"/>
              <a:t>: Discrete(4)</a:t>
            </a:r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pPr lvl="1"/>
            <a:endParaRPr lang="en-US" altLang="zh-TW" dirty="0"/>
          </a:p>
          <a:p>
            <a:r>
              <a:rPr lang="en-US" altLang="zh-TW" dirty="0"/>
              <a:t>Train a </a:t>
            </a:r>
            <a:r>
              <a:rPr lang="en-US" altLang="zh-TW" b="1" dirty="0">
                <a:solidFill>
                  <a:srgbClr val="0000FF"/>
                </a:solidFill>
              </a:rPr>
              <a:t>DQN model </a:t>
            </a:r>
            <a:r>
              <a:rPr lang="en-US" altLang="zh-TW" dirty="0"/>
              <a:t>to maximum the score of playing the breakout game.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20</a:t>
            </a:fld>
            <a:endParaRPr lang="zh-TW" altLang="en-US" dirty="0"/>
          </a:p>
        </p:txBody>
      </p:sp>
      <p:pic>
        <p:nvPicPr>
          <p:cNvPr id="6" name="breakou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90263" y="1845733"/>
            <a:ext cx="3065417" cy="4023359"/>
          </a:xfrm>
          <a:prstGeom prst="rect">
            <a:avLst/>
          </a:prstGeom>
        </p:spPr>
      </p:pic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9869643"/>
              </p:ext>
            </p:extLst>
          </p:nvPr>
        </p:nvGraphicFramePr>
        <p:xfrm>
          <a:off x="1628221" y="3486572"/>
          <a:ext cx="5760721" cy="7416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18523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708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70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708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7708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Number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0</a:t>
                      </a:r>
                      <a:endParaRPr lang="zh-TW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Action</a:t>
                      </a:r>
                      <a:r>
                        <a:rPr lang="en-US" altLang="zh-TW" baseline="0" dirty="0"/>
                        <a:t> Meaning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NOOP</a:t>
                      </a:r>
                      <a:endParaRPr lang="zh-TW" altLang="en-US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FIRE</a:t>
                      </a:r>
                      <a:endParaRPr lang="zh-TW" altLang="en-US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RIGHT</a:t>
                      </a:r>
                      <a:endParaRPr lang="zh-TW" altLang="en-US" dirty="0"/>
                    </a:p>
                  </a:txBody>
                  <a:tcPr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LEFT</a:t>
                      </a:r>
                      <a:endParaRPr lang="zh-TW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440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Reference Baseline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479D-F2BE-6848-9AA5-99C8E8D4B33F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21</a:t>
            </a:fld>
            <a:endParaRPr lang="zh-TW" altLang="en-US" dirty="0"/>
          </a:p>
        </p:txBody>
      </p:sp>
      <p:sp>
        <p:nvSpPr>
          <p:cNvPr id="10" name="內容版面配置區 9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013105" cy="4023359"/>
          </a:xfrm>
        </p:spPr>
        <p:txBody>
          <a:bodyPr>
            <a:normAutofit/>
          </a:bodyPr>
          <a:lstStyle/>
          <a:p>
            <a:r>
              <a:rPr lang="en-US" altLang="zh-TW" sz="2000" smtClean="0"/>
              <a:t>Average reward of last 100 episodes</a:t>
            </a:r>
          </a:p>
          <a:p>
            <a:r>
              <a:rPr lang="en-US" altLang="zh-TW" sz="2000" smtClean="0"/>
              <a:t>Examples</a:t>
            </a:r>
          </a:p>
          <a:p>
            <a:pPr lvl="1"/>
            <a:r>
              <a:rPr lang="en-US" altLang="zh-TW" sz="1800" smtClean="0"/>
              <a:t>X axis = 100</a:t>
            </a:r>
          </a:p>
          <a:p>
            <a:pPr lvl="2"/>
            <a:r>
              <a:rPr lang="en-US" altLang="zh-TW" smtClean="0"/>
              <a:t>avg reward of 0~100 episode</a:t>
            </a:r>
          </a:p>
          <a:p>
            <a:pPr lvl="1"/>
            <a:r>
              <a:rPr lang="en-US" altLang="zh-TW" sz="1800" smtClean="0"/>
              <a:t>X axis = 4800</a:t>
            </a:r>
          </a:p>
          <a:p>
            <a:pPr lvl="2"/>
            <a:r>
              <a:rPr lang="en-US" altLang="zh-TW" smtClean="0"/>
              <a:t>avg reward of 4700~4800 episode</a:t>
            </a:r>
          </a:p>
        </p:txBody>
      </p:sp>
      <p:graphicFrame>
        <p:nvGraphicFramePr>
          <p:cNvPr id="11" name="內容版面配置區 7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88995092"/>
              </p:ext>
            </p:extLst>
          </p:nvPr>
        </p:nvGraphicFramePr>
        <p:xfrm>
          <a:off x="5170206" y="1846263"/>
          <a:ext cx="5985157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121888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Reference </a:t>
            </a:r>
            <a:r>
              <a:rPr lang="en-US" altLang="zh-TW" smtClean="0"/>
              <a:t>Baseline (cont.)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mtClean="0"/>
              <a:t>Training Environment</a:t>
            </a:r>
          </a:p>
          <a:p>
            <a:pPr lvl="1"/>
            <a:r>
              <a:rPr lang="en-US" altLang="zh-TW" smtClean="0"/>
              <a:t>CPU: i5-6360U 2.0GHz </a:t>
            </a:r>
            <a:r>
              <a:rPr lang="en-US" altLang="zh-TW" b="1" smtClean="0"/>
              <a:t>(no GPU)</a:t>
            </a:r>
          </a:p>
          <a:p>
            <a:pPr lvl="1"/>
            <a:r>
              <a:rPr lang="en-US" altLang="zh-TW" smtClean="0"/>
              <a:t>RAM: 16GB (cost less than 1GB while training)</a:t>
            </a:r>
          </a:p>
          <a:p>
            <a:pPr lvl="1"/>
            <a:r>
              <a:rPr lang="en-US" altLang="zh-TW" b="1" u="sng" smtClean="0">
                <a:solidFill>
                  <a:srgbClr val="FF0000"/>
                </a:solidFill>
              </a:rPr>
              <a:t>Training time for 5,000 episodes: 8.5 hours</a:t>
            </a:r>
          </a:p>
          <a:p>
            <a:r>
              <a:rPr lang="en-US" altLang="zh-TW" smtClean="0"/>
              <a:t>Parameters Setting</a:t>
            </a:r>
            <a:endParaRPr lang="en-US" altLang="zh-TW"/>
          </a:p>
          <a:p>
            <a:pPr lvl="1"/>
            <a:r>
              <a:rPr lang="en-US" altLang="zh-TW"/>
              <a:t>Experience replay every 4 steps</a:t>
            </a:r>
          </a:p>
          <a:p>
            <a:pPr lvl="1"/>
            <a:r>
              <a:rPr lang="en-US" altLang="zh-TW"/>
              <a:t>Update target model every 2500 steps</a:t>
            </a:r>
          </a:p>
          <a:p>
            <a:pPr lvl="1"/>
            <a:r>
              <a:rPr lang="en-US" altLang="zh-TW" b="1">
                <a:solidFill>
                  <a:srgbClr val="FF0000"/>
                </a:solidFill>
              </a:rPr>
              <a:t>(If you apply experience replay &amp; update target model every step, it will take you very long time to train)</a:t>
            </a:r>
            <a:endParaRPr lang="zh-TW" altLang="en-US" b="1">
              <a:solidFill>
                <a:srgbClr val="FF0000"/>
              </a:solidFill>
            </a:endParaRPr>
          </a:p>
          <a:p>
            <a:endParaRPr lang="zh-TW" altLang="en-US" sz="280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20479D-F2BE-6848-9AA5-99C8E8D4B33F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22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195665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9C7562-A6CB-E245-B040-E12EBADA0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Submission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0AC265-D06E-454A-B644-1010156DB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65760" indent="-457200">
              <a:buFont typeface="+mj-lt"/>
              <a:buAutoNum type="arabicPeriod"/>
            </a:pPr>
            <a:r>
              <a:rPr lang="en-US" altLang="zh-TW" dirty="0"/>
              <a:t>Source code of DQN</a:t>
            </a:r>
          </a:p>
          <a:p>
            <a:pPr lvl="1"/>
            <a:r>
              <a:rPr lang="en-US" altLang="zh-TW" b="1" dirty="0"/>
              <a:t>Implement breakout DQN in Python3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/>
              <a:t>Report (102030405_report.docx)</a:t>
            </a:r>
          </a:p>
          <a:p>
            <a:pPr lvl="1"/>
            <a:r>
              <a:rPr lang="en-US" altLang="zh-TW" dirty="0"/>
              <a:t>Describe your DQN model (20%)</a:t>
            </a:r>
          </a:p>
          <a:p>
            <a:pPr lvl="1"/>
            <a:r>
              <a:rPr lang="en-US" altLang="zh-TW" dirty="0"/>
              <a:t>What is the average time to train an episode? (5%)</a:t>
            </a:r>
          </a:p>
          <a:p>
            <a:pPr lvl="1"/>
            <a:r>
              <a:rPr lang="en-US" altLang="zh-TW" dirty="0"/>
              <a:t>Plot the learning curve to show the performance (</a:t>
            </a:r>
            <a:r>
              <a:rPr lang="en-US" altLang="zh-TW"/>
              <a:t>5</a:t>
            </a:r>
            <a:r>
              <a:rPr lang="en-US" altLang="zh-TW" smtClean="0"/>
              <a:t>%) </a:t>
            </a:r>
            <a:r>
              <a:rPr lang="en-US" altLang="zh-TW" sz="2200" b="1" smtClean="0">
                <a:solidFill>
                  <a:srgbClr val="FF0000"/>
                </a:solidFill>
              </a:rPr>
              <a:t>(Please refer to page 21)</a:t>
            </a:r>
            <a:endParaRPr lang="en-US" altLang="zh-TW" sz="2200" b="1" dirty="0">
              <a:solidFill>
                <a:srgbClr val="FF0000"/>
              </a:solidFill>
            </a:endParaRPr>
          </a:p>
          <a:p>
            <a:pPr lvl="2"/>
            <a:r>
              <a:rPr lang="en-US" altLang="zh-TW" sz="1900" dirty="0"/>
              <a:t>X-axis: </a:t>
            </a:r>
            <a:r>
              <a:rPr lang="en-US" altLang="zh-TW" sz="1900" strike="sngStrike"/>
              <a:t>1000 </a:t>
            </a:r>
            <a:r>
              <a:rPr lang="en-US" altLang="zh-TW" sz="1900" strike="sngStrike" smtClean="0"/>
              <a:t>episodes </a:t>
            </a:r>
            <a:r>
              <a:rPr lang="en-US" altLang="zh-TW" sz="2200" b="1" smtClean="0">
                <a:solidFill>
                  <a:srgbClr val="FF0000"/>
                </a:solidFill>
              </a:rPr>
              <a:t>5000 episodes</a:t>
            </a:r>
            <a:endParaRPr lang="en-US" altLang="zh-TW" sz="2200" b="1" dirty="0">
              <a:solidFill>
                <a:srgbClr val="FF0000"/>
              </a:solidFill>
            </a:endParaRPr>
          </a:p>
          <a:p>
            <a:pPr lvl="2"/>
            <a:r>
              <a:rPr lang="en-US" altLang="zh-TW" sz="1900" dirty="0"/>
              <a:t>Y-axis</a:t>
            </a:r>
            <a:r>
              <a:rPr lang="en-US" altLang="zh-TW" sz="1900"/>
              <a:t>: </a:t>
            </a:r>
            <a:r>
              <a:rPr lang="en-US" altLang="zh-TW" sz="1900" smtClean="0"/>
              <a:t>average reward</a:t>
            </a:r>
            <a:endParaRPr lang="en-US" altLang="zh-TW" sz="1900" dirty="0"/>
          </a:p>
          <a:p>
            <a:r>
              <a:rPr lang="en-US" altLang="zh-TW" dirty="0">
                <a:solidFill>
                  <a:srgbClr val="FF0000"/>
                </a:solidFill>
              </a:rPr>
              <a:t>Deadline: 1/10 (Thu) 23:59</a:t>
            </a:r>
          </a:p>
          <a:p>
            <a:r>
              <a:rPr lang="en-US" altLang="zh-TW" sz="2600" b="1" dirty="0">
                <a:solidFill>
                  <a:srgbClr val="FF0000"/>
                </a:solidFill>
              </a:rPr>
              <a:t>NO LATE SUBMISSION!! NO LATE SUBMISSION!! NO LATE SUBMISSION!!</a:t>
            </a:r>
            <a:endParaRPr lang="en-US" altLang="zh-TW" sz="2600" dirty="0">
              <a:solidFill>
                <a:srgbClr val="FF0000"/>
              </a:solidFill>
            </a:endParaRPr>
          </a:p>
          <a:p>
            <a:endParaRPr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C16D3E-A3C8-D041-A31D-92E6F5CD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7B25591-91F6-3645-AC5D-16C0B8355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23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32449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Grading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dirty="0"/>
              <a:t>TA class (10%)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/>
              <a:t>Report (30%)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/>
              <a:t>Performance </a:t>
            </a:r>
            <a:r>
              <a:rPr lang="en-US" altLang="zh-TW" dirty="0"/>
              <a:t>(</a:t>
            </a:r>
            <a:r>
              <a:rPr lang="en-US" altLang="zh-TW"/>
              <a:t>60%)</a:t>
            </a:r>
            <a:endParaRPr lang="en-US" altLang="zh-TW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24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285369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Materials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/>
              <a:t>RL &amp; DQN tutorial video in tensorflow (</a:t>
            </a:r>
            <a:r>
              <a:rPr lang="en-US" altLang="zh-TW">
                <a:hlinkClick r:id="rId2"/>
              </a:rPr>
              <a:t>Chinese</a:t>
            </a:r>
            <a:r>
              <a:rPr lang="en-US" altLang="zh-TW"/>
              <a:t>, </a:t>
            </a:r>
            <a:r>
              <a:rPr lang="en-US" altLang="zh-TW">
                <a:hlinkClick r:id="rId3"/>
              </a:rPr>
              <a:t>English</a:t>
            </a:r>
            <a:r>
              <a:rPr lang="en-US" altLang="zh-TW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/>
              <a:t>RL &amp; DQN tutorial (</a:t>
            </a:r>
            <a:r>
              <a:rPr lang="en-US" altLang="zh-TW">
                <a:hlinkClick r:id="rId4"/>
              </a:rPr>
              <a:t>link</a:t>
            </a:r>
            <a:r>
              <a:rPr lang="en-US" altLang="zh-TW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/>
              <a:t>Asynchronous Deep Q-Learning for Breakout with RAM inputs</a:t>
            </a:r>
            <a:r>
              <a:rPr lang="zh-TW" altLang="en-US"/>
              <a:t> </a:t>
            </a:r>
            <a:r>
              <a:rPr lang="en-US" altLang="zh-TW"/>
              <a:t>(</a:t>
            </a:r>
            <a:r>
              <a:rPr lang="en-US" altLang="zh-TW">
                <a:hlinkClick r:id="rId5"/>
              </a:rPr>
              <a:t>link</a:t>
            </a:r>
            <a:r>
              <a:rPr lang="en-US" altLang="zh-TW"/>
              <a:t>)</a:t>
            </a:r>
          </a:p>
          <a:p>
            <a:pPr marL="457200" indent="-457200">
              <a:buFont typeface="+mj-lt"/>
              <a:buAutoNum type="arabicPeriod"/>
            </a:pP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25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11923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Materials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mtClean="0"/>
              <a:t>GitHub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altLang="zh-TW" smtClean="0"/>
              <a:t>AdrianHsu/breakout-Deep-Q-Network (</a:t>
            </a:r>
            <a:r>
              <a:rPr lang="en-US" altLang="zh-TW" smtClean="0">
                <a:hlinkClick r:id="rId2"/>
              </a:rPr>
              <a:t>link</a:t>
            </a:r>
            <a:r>
              <a:rPr lang="en-US" altLang="zh-TW" smtClean="0"/>
              <a:t>)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altLang="zh-TW" smtClean="0"/>
              <a:t>floodsung/DQN-Atari-Tensorflow (</a:t>
            </a:r>
            <a:r>
              <a:rPr lang="en-US" altLang="zh-TW" smtClean="0">
                <a:hlinkClick r:id="rId3"/>
              </a:rPr>
              <a:t>link</a:t>
            </a:r>
            <a:r>
              <a:rPr lang="en-US" altLang="zh-TW" smtClean="0"/>
              <a:t>)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altLang="zh-TW" smtClean="0"/>
              <a:t>MorvanZhou/Reinforcement-learning-with-tensorflow/DQN (</a:t>
            </a:r>
            <a:r>
              <a:rPr lang="en-US" altLang="zh-TW" smtClean="0">
                <a:hlinkClick r:id="rId4"/>
              </a:rPr>
              <a:t>link</a:t>
            </a:r>
            <a:r>
              <a:rPr lang="en-US" altLang="zh-TW" smtClean="0"/>
              <a:t>)</a:t>
            </a:r>
          </a:p>
          <a:p>
            <a:r>
              <a:rPr lang="en-US" altLang="zh-TW" smtClean="0"/>
              <a:t>Paper</a:t>
            </a:r>
            <a:endParaRPr lang="en-US" altLang="zh-TW"/>
          </a:p>
          <a:p>
            <a:pPr marL="749808" lvl="1" indent="-457200">
              <a:buFont typeface="+mj-lt"/>
              <a:buAutoNum type="arabicPeriod"/>
            </a:pPr>
            <a:r>
              <a:rPr lang="en-US" altLang="zh-TW"/>
              <a:t>Asynchronous Deep Q-Learning for Breakout with RAM </a:t>
            </a:r>
            <a:r>
              <a:rPr lang="en-US" altLang="zh-TW"/>
              <a:t>inputs </a:t>
            </a:r>
            <a:r>
              <a:rPr lang="en-US" altLang="zh-TW" smtClean="0"/>
              <a:t>(</a:t>
            </a:r>
            <a:r>
              <a:rPr lang="en-US" altLang="zh-TW" smtClean="0">
                <a:hlinkClick r:id="rId5"/>
              </a:rPr>
              <a:t>link</a:t>
            </a:r>
            <a:r>
              <a:rPr lang="en-US" altLang="zh-TW" smtClean="0"/>
              <a:t>)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26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08145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3ED98C6C-7C3F-8740-8E8B-8E1F87C29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Introduction</a:t>
            </a:r>
            <a:endParaRPr kumimoji="1" lang="zh-TW" altLang="en-US" dirty="0"/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C8E373EF-FD16-E147-BCC5-EC2AD760ED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3E42D0-8821-E74A-8DB6-1EF328D3B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FED5572-2DEC-7E41-9418-AF2817F2F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63615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Introduction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Why deep Q network?</a:t>
            </a:r>
          </a:p>
          <a:p>
            <a:pPr lvl="1"/>
            <a:r>
              <a:rPr lang="en-US" altLang="zh-TW" sz="2200" dirty="0"/>
              <a:t>For the previous task, we discretize 2 features to buckets and store in a Q-table</a:t>
            </a:r>
          </a:p>
          <a:p>
            <a:pPr lvl="1"/>
            <a:r>
              <a:rPr lang="en-US" altLang="zh-TW" sz="2200" dirty="0"/>
              <a:t>But for complicated tasks, their features may more than hundreds or thousands</a:t>
            </a:r>
          </a:p>
          <a:p>
            <a:pPr lvl="1"/>
            <a:r>
              <a:rPr lang="en-US" altLang="zh-TW" sz="2200" dirty="0"/>
              <a:t>It’s impossible to discretize all of them and create a Q-table</a:t>
            </a:r>
          </a:p>
          <a:p>
            <a:endParaRPr lang="en-US" altLang="zh-TW" dirty="0"/>
          </a:p>
          <a:p>
            <a:r>
              <a:rPr lang="en-US" altLang="zh-TW" dirty="0"/>
              <a:t>How to solve it?</a:t>
            </a:r>
          </a:p>
          <a:p>
            <a:pPr lvl="1"/>
            <a:r>
              <a:rPr lang="en-US" altLang="zh-TW" sz="2200" dirty="0"/>
              <a:t>Use deep Q network to predict the best action for input a state</a:t>
            </a:r>
            <a:endParaRPr lang="zh-TW" altLang="en-US" sz="220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04091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D71A435-E5FF-DE45-893C-B27683348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7D7FB73-0049-3C48-8101-8AFB4F45E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5</a:t>
            </a:fld>
            <a:endParaRPr lang="zh-TW" altLang="en-US" dirty="0"/>
          </a:p>
        </p:txBody>
      </p:sp>
      <p:pic>
        <p:nvPicPr>
          <p:cNvPr id="33" name="圖片 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3739" y="193921"/>
            <a:ext cx="7864522" cy="588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274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F481D54F-BB75-0846-9F05-74D8B2DD1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A42B9-34E1-734F-9332-80CA3941359E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E54E22AC-EC41-F14D-9E93-FDB35CAB5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6</a:t>
            </a:fld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AEB6710-2E77-B04E-95CC-11FD5BAF6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699" y="92989"/>
            <a:ext cx="10492603" cy="6233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212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3ED98C6C-7C3F-8740-8E8B-8E1F87C29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Deep Q Network (DQN)</a:t>
            </a:r>
            <a:endParaRPr kumimoji="1" lang="zh-TW" altLang="en-US" dirty="0"/>
          </a:p>
        </p:txBody>
      </p:sp>
      <p:sp>
        <p:nvSpPr>
          <p:cNvPr id="7" name="文字版面配置區 6">
            <a:extLst>
              <a:ext uri="{FF2B5EF4-FFF2-40B4-BE49-F238E27FC236}">
                <a16:creationId xmlns:a16="http://schemas.microsoft.com/office/drawing/2014/main" id="{C8E373EF-FD16-E147-BCC5-EC2AD760ED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3E42D0-8821-E74A-8DB6-1EF328D3B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FED5572-2DEC-7E41-9418-AF2817F2F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2741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56EACE-F2E3-B041-BAA3-E168F7D19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Deep Q Network (DQN)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168CDB5-F562-3540-B423-BBD193E38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The structure is similar with Q-learning, but</a:t>
            </a:r>
            <a:r>
              <a:rPr kumimoji="1" lang="zh-Hant" altLang="en-US" dirty="0"/>
              <a:t> </a:t>
            </a:r>
            <a:r>
              <a:rPr kumimoji="1" lang="en-US" altLang="zh-Hant" dirty="0"/>
              <a:t>DQN ...</a:t>
            </a:r>
            <a:endParaRPr kumimoji="1" lang="en-US" altLang="zh-TW" dirty="0"/>
          </a:p>
          <a:p>
            <a:pPr lvl="1"/>
            <a:r>
              <a:rPr kumimoji="1" lang="en-US" altLang="zh-TW" sz="2200" dirty="0"/>
              <a:t>Choose action by neural network instead of Q-table</a:t>
            </a:r>
          </a:p>
          <a:p>
            <a:pPr lvl="1"/>
            <a:r>
              <a:rPr kumimoji="1" lang="en-US" altLang="zh-TW" sz="2200" dirty="0"/>
              <a:t>Add </a:t>
            </a:r>
            <a:r>
              <a:rPr kumimoji="1" lang="en-US" altLang="zh-TW" sz="2200" b="1" dirty="0"/>
              <a:t>experience replay </a:t>
            </a:r>
            <a:r>
              <a:rPr kumimoji="1" lang="en-US" altLang="zh-TW" sz="2200" dirty="0"/>
              <a:t>mechanism to train the neural network</a:t>
            </a:r>
          </a:p>
          <a:p>
            <a:pPr lvl="1"/>
            <a:r>
              <a:rPr kumimoji="1" lang="en-US" altLang="zh-TW" sz="2200" dirty="0"/>
              <a:t>2 neural networks are required: </a:t>
            </a:r>
            <a:r>
              <a:rPr kumimoji="1" lang="en-US" altLang="zh-TW" sz="2200" b="1" dirty="0"/>
              <a:t>evaluation model </a:t>
            </a:r>
            <a:r>
              <a:rPr kumimoji="1" lang="en-US" altLang="zh-TW" sz="2200" dirty="0"/>
              <a:t>&amp; </a:t>
            </a:r>
            <a:r>
              <a:rPr kumimoji="1" lang="en-US" altLang="zh-TW" sz="2200" b="1" dirty="0"/>
              <a:t>target model</a:t>
            </a:r>
          </a:p>
          <a:p>
            <a:pPr lvl="1"/>
            <a:endParaRPr kumimoji="1" lang="en-US" altLang="zh-TW" b="1" dirty="0"/>
          </a:p>
          <a:p>
            <a:r>
              <a:rPr kumimoji="1" lang="en-US" altLang="zh-TW" dirty="0"/>
              <a:t>Flowchart of DQN</a:t>
            </a:r>
          </a:p>
          <a:p>
            <a:pPr lvl="1"/>
            <a:r>
              <a:rPr kumimoji="1" lang="en-US" altLang="zh-TW" sz="2200" dirty="0"/>
              <a:t>See the next slide</a:t>
            </a:r>
            <a:endParaRPr kumimoji="1" lang="zh-TW" altLang="en-US" sz="2200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67CB543-2B81-0746-8A77-326CA0699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A349B3-F098-BD47-878F-8B3A10BCF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8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01180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D3A253-88E5-6D4B-A337-61FFBDD0F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CD4C8-CFD8-E242-9505-6550E10A2A2C}" type="datetime1">
              <a:rPr lang="zh-TW" altLang="en-US" smtClean="0"/>
              <a:t>2018/12/10</a:t>
            </a:fld>
            <a:endParaRPr lang="zh-TW" alt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468AF5D-D01D-464E-A50E-10C3CCAF0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1A331-13C3-46BE-819D-875A18A34984}" type="slidenum">
              <a:rPr lang="zh-TW" altLang="en-US" smtClean="0"/>
              <a:pPr/>
              <a:t>9</a:t>
            </a:fld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632D263-D7E9-8644-94EF-9A9A6B0333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208"/>
          <a:stretch/>
        </p:blipFill>
        <p:spPr>
          <a:xfrm>
            <a:off x="1890197" y="234778"/>
            <a:ext cx="8411606" cy="5938689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C2DF2187-1CA7-9842-BBD2-C3C2C1F637E7}"/>
              </a:ext>
            </a:extLst>
          </p:cNvPr>
          <p:cNvSpPr txBox="1"/>
          <p:nvPr/>
        </p:nvSpPr>
        <p:spPr>
          <a:xfrm>
            <a:off x="826105" y="3323967"/>
            <a:ext cx="13759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solidFill>
                  <a:srgbClr val="FF0000"/>
                </a:solidFill>
              </a:rPr>
              <a:t>START --&gt;</a:t>
            </a:r>
            <a:endParaRPr kumimoji="1" lang="zh-TW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7824946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46087</TotalTime>
  <Words>595</Words>
  <Application>Microsoft Office PowerPoint</Application>
  <PresentationFormat>寬螢幕</PresentationFormat>
  <Paragraphs>165</Paragraphs>
  <Slides>26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2" baseType="lpstr">
      <vt:lpstr>微軟正黑體</vt:lpstr>
      <vt:lpstr>微軟正黑體</vt:lpstr>
      <vt:lpstr>新細明體</vt:lpstr>
      <vt:lpstr>Calibri</vt:lpstr>
      <vt:lpstr>Calibri Light</vt:lpstr>
      <vt:lpstr>回顧</vt:lpstr>
      <vt:lpstr>Artificial Intelligence</vt:lpstr>
      <vt:lpstr>Outline</vt:lpstr>
      <vt:lpstr>Introduction</vt:lpstr>
      <vt:lpstr>Introduction</vt:lpstr>
      <vt:lpstr>PowerPoint 簡報</vt:lpstr>
      <vt:lpstr>PowerPoint 簡報</vt:lpstr>
      <vt:lpstr>Deep Q Network (DQN)</vt:lpstr>
      <vt:lpstr>Deep Q Network (DQN)</vt:lpstr>
      <vt:lpstr>PowerPoint 簡報</vt:lpstr>
      <vt:lpstr>PowerPoint 簡報</vt:lpstr>
      <vt:lpstr>Sample Code</vt:lpstr>
      <vt:lpstr>Sample Code </vt:lpstr>
      <vt:lpstr>Part 1: Define the network</vt:lpstr>
      <vt:lpstr>Part 2: Choose action</vt:lpstr>
      <vt:lpstr>Part 3:  Experience  Replay</vt:lpstr>
      <vt:lpstr>Part 4: Train target model</vt:lpstr>
      <vt:lpstr>Performance</vt:lpstr>
      <vt:lpstr>Performance of MountainCar-v0 </vt:lpstr>
      <vt:lpstr>Assignment 3</vt:lpstr>
      <vt:lpstr>Assignment 3</vt:lpstr>
      <vt:lpstr>Reference Baseline</vt:lpstr>
      <vt:lpstr>Reference Baseline (cont.)</vt:lpstr>
      <vt:lpstr>Submission</vt:lpstr>
      <vt:lpstr>Grading</vt:lpstr>
      <vt:lpstr>Materials</vt:lpstr>
      <vt:lpstr>Materials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Qnap Chatbot</dc:title>
  <dc:creator>Windows 使用者</dc:creator>
  <cp:lastModifiedBy>Windows 使用者</cp:lastModifiedBy>
  <cp:revision>3241</cp:revision>
  <dcterms:created xsi:type="dcterms:W3CDTF">2017-09-12T03:47:23Z</dcterms:created>
  <dcterms:modified xsi:type="dcterms:W3CDTF">2018-12-10T05:30:34Z</dcterms:modified>
</cp:coreProperties>
</file>